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04" r:id="rId2"/>
    <p:sldId id="259" r:id="rId3"/>
    <p:sldId id="305" r:id="rId4"/>
    <p:sldId id="258" r:id="rId5"/>
    <p:sldId id="260" r:id="rId6"/>
    <p:sldId id="306" r:id="rId7"/>
    <p:sldId id="264" r:id="rId8"/>
    <p:sldId id="265" r:id="rId9"/>
    <p:sldId id="266" r:id="rId10"/>
    <p:sldId id="272" r:id="rId11"/>
    <p:sldId id="273" r:id="rId12"/>
    <p:sldId id="307" r:id="rId13"/>
    <p:sldId id="308" r:id="rId14"/>
    <p:sldId id="318" r:id="rId15"/>
    <p:sldId id="312" r:id="rId16"/>
    <p:sldId id="309" r:id="rId17"/>
    <p:sldId id="310" r:id="rId18"/>
    <p:sldId id="271" r:id="rId19"/>
    <p:sldId id="267" r:id="rId20"/>
    <p:sldId id="262" r:id="rId21"/>
    <p:sldId id="261" r:id="rId22"/>
    <p:sldId id="263" r:id="rId23"/>
    <p:sldId id="311" r:id="rId24"/>
    <p:sldId id="320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315" r:id="rId33"/>
    <p:sldId id="294" r:id="rId34"/>
    <p:sldId id="292" r:id="rId35"/>
    <p:sldId id="293" r:id="rId36"/>
    <p:sldId id="316" r:id="rId37"/>
    <p:sldId id="317" r:id="rId38"/>
    <p:sldId id="313" r:id="rId39"/>
    <p:sldId id="319" r:id="rId40"/>
    <p:sldId id="314" r:id="rId41"/>
    <p:sldId id="291" r:id="rId42"/>
    <p:sldId id="28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70101" autoAdjust="0"/>
  </p:normalViewPr>
  <p:slideViewPr>
    <p:cSldViewPr>
      <p:cViewPr varScale="1">
        <p:scale>
          <a:sx n="60" d="100"/>
          <a:sy n="60" d="100"/>
        </p:scale>
        <p:origin x="256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14"/>
    </p:cViewPr>
  </p:sorterViewPr>
  <p:notesViewPr>
    <p:cSldViewPr>
      <p:cViewPr varScale="1">
        <p:scale>
          <a:sx n="55" d="100"/>
          <a:sy n="55" d="100"/>
        </p:scale>
        <p:origin x="-16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33.xml"/><Relationship Id="rId3" Type="http://schemas.openxmlformats.org/officeDocument/2006/relationships/slide" Target="slides/slide3.xml"/><Relationship Id="rId21" Type="http://schemas.openxmlformats.org/officeDocument/2006/relationships/slide" Target="slides/slide25.xml"/><Relationship Id="rId34" Type="http://schemas.openxmlformats.org/officeDocument/2006/relationships/slide" Target="slides/slide4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31.xml"/><Relationship Id="rId33" Type="http://schemas.openxmlformats.org/officeDocument/2006/relationships/slide" Target="slides/slide43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4.xml"/><Relationship Id="rId29" Type="http://schemas.openxmlformats.org/officeDocument/2006/relationships/slide" Target="slides/slide38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30.xml"/><Relationship Id="rId32" Type="http://schemas.openxmlformats.org/officeDocument/2006/relationships/slide" Target="slides/slide42.xml"/><Relationship Id="rId37" Type="http://schemas.openxmlformats.org/officeDocument/2006/relationships/slide" Target="slides/slide48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28.xml"/><Relationship Id="rId28" Type="http://schemas.openxmlformats.org/officeDocument/2006/relationships/slide" Target="slides/slide37.xml"/><Relationship Id="rId36" Type="http://schemas.openxmlformats.org/officeDocument/2006/relationships/slide" Target="slides/slide47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31" Type="http://schemas.openxmlformats.org/officeDocument/2006/relationships/slide" Target="slides/slide41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6.xml"/><Relationship Id="rId27" Type="http://schemas.openxmlformats.org/officeDocument/2006/relationships/slide" Target="slides/slide34.xml"/><Relationship Id="rId30" Type="http://schemas.openxmlformats.org/officeDocument/2006/relationships/slide" Target="slides/slide40.xml"/><Relationship Id="rId35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E155BD5-4439-28C4-D536-F3B45C9593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10CE465-E692-E693-8EA2-0D8FD0D941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367F2350-CD8B-3E2A-2082-CC6854A7F2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9C80B112-F83A-7B16-F862-44C5758362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9A6BB426-0D8B-456A-B301-22162610625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1537FCD-6DC2-16EF-6C6F-8E46B67CD6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18E83DE-10F2-EEE2-E9D7-6CC9A97A33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88F97BB-EC0A-9B6D-BFE1-A26B1974B30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2CA67F4-DBB0-4EAE-8D42-CAEFC7356D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646E2DA2-B3DA-1291-493A-05612DBB80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2316546B-9D47-254B-4A22-FDD18D910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55F4C8AB-5C90-4CEA-8F5B-69918CA99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D6F4AE6-2E61-F5D4-A014-F5B0D5716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B15EAB-F8EE-4232-B3F7-882D509FF720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4B82750-DB6D-E4DB-F700-B6FB32DCE9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D900371-421C-EC9C-99B8-E9313D3AFB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50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69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9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95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45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5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02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97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92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45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2A2647-9CAB-502D-0B73-3BFAB5D0E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DD5E30-D688-C91F-9715-A0CF2F7B8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>
            <a:extLst>
              <a:ext uri="{FF2B5EF4-FFF2-40B4-BE49-F238E27FC236}">
                <a16:creationId xmlns:a16="http://schemas.microsoft.com/office/drawing/2014/main" id="{59DF8D38-AEF0-9F39-8FCC-B7AF6409D4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335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FEC33ECB-07AA-CCC1-8550-D35341B238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096000"/>
            <a:ext cx="77724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chemeClr val="tx2"/>
                </a:solidFill>
              </a:rPr>
              <a:t>The Santa Maria Valley Railroad</a:t>
            </a:r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04CF230B-1314-E97F-7BAC-C54D673EC2F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33400" y="6019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E6953E5-B3D8-524C-0CEF-1453E0917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Sugar Mill, 1899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CBDB322D-6E4E-F38D-E16F-25C582E60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3550"/>
            <a:ext cx="6705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447B6C91-6A19-F735-E33B-CB7B735ED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304800"/>
            <a:ext cx="67818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>Oil fields at Roadamite, early 1900s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D0DB7621-3509-2F7F-F9E4-A3A09679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8538"/>
            <a:ext cx="6367463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68C2EB-B56F-A5B2-A082-A4C88EAE5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Roadamite oil train</a:t>
            </a:r>
            <a:br>
              <a:rPr lang="en-US" altLang="en-US"/>
            </a:br>
            <a:r>
              <a:rPr lang="en-US" altLang="en-US"/>
              <a:t>1890-1929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1749B080-D34C-9242-391E-9B3CB149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7247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A2A0BF-E469-241A-73AF-82B1FD763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1920s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D6793C1A-5284-473D-8ABC-2570FCFE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732588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ECB9028-B85E-FCFA-2871-C10238E63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1920s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D51727C-B34C-E56B-147A-BA841A86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6172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166EA2F-EECD-278D-BBC1-36A5CB7CA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SMVRR office</a:t>
            </a:r>
            <a:br>
              <a:rPr lang="en-US" altLang="en-US"/>
            </a:br>
            <a:r>
              <a:rPr lang="en-US" altLang="en-US"/>
              <a:t>built 1920s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0000DE9-8F32-1952-DB3A-0E61DCCE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73250"/>
            <a:ext cx="67818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3F84D54-AD77-1CF2-375C-6D56965E1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Yard area, 1925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AAEB7B4B-83F6-5883-DCF5-8D085699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43075"/>
            <a:ext cx="6049963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6A40B72-D06F-9E1E-FE81-6C5C05D61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1925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B076BE5-3AF3-F830-A814-06D64C2B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6865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260F9CE-0F32-CDDB-8926-575C5317E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Depot - 1925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EB212AC4-1E1A-2C83-3EA4-4B2D6172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71786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E2A83D2-2C8E-2F39-4EC3-B58753C45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No. 21 in 1925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7DAC4203-D096-9DF1-12B9-40FBE389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734175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F58B873-860B-61D2-93BF-2B96AFC73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Capt. Hancock’s Car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D065C623-62DA-3C00-B45D-CD1254EB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709771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664D29-DD11-20A6-3BF0-0C376A4B1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Sugar beets dumped from carts to railroad cars, 1920s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4E18B0D2-711C-E6A4-D213-5D6BF09A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7863"/>
            <a:ext cx="7686675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73822A7-C4AC-100E-D2AE-EAF6DB240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/>
              <a:t>Enginehouse construction</a:t>
            </a:r>
            <a:br>
              <a:rPr lang="en-US" altLang="en-US"/>
            </a:br>
            <a:r>
              <a:rPr lang="en-US" altLang="en-US"/>
              <a:t>1925-1926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800D1502-686A-2655-68C2-7FA943E3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5944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7A50A3-CBF4-D3FB-4C67-5F146C0C9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EC01D8F-36F3-836B-594D-2D5A875B2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Enginehouse, pit exposed, 1920s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7E468046-26A4-A867-B21D-152224FB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64500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F15EEE8-0967-AE71-7C96-5A6A0172D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7C538AE-18E5-848A-17AB-2FD652362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Enginehouse with steam locomotive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AA717E63-7DD6-41AD-8291-3D67E095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63214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71691AF-7C55-5407-DD4F-218723FFA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Yard and Enginehouse</a:t>
            </a:r>
            <a:br>
              <a:rPr lang="en-US" altLang="en-US"/>
            </a:br>
            <a:r>
              <a:rPr lang="en-US" altLang="en-US"/>
              <a:t>1927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9D9C7665-0C06-37DA-EC6E-3E26FD66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934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7CE9F12-2B23-9445-7C9B-981D1D566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858000" cy="457200"/>
          </a:xfrm>
        </p:spPr>
        <p:txBody>
          <a:bodyPr/>
          <a:lstStyle/>
          <a:p>
            <a:pPr eaLnBrk="1" hangingPunct="1"/>
            <a:r>
              <a:rPr lang="en-US" altLang="en-US"/>
              <a:t>Enginehouse, days of steam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98922D89-453A-6011-AF4B-21EA3716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66722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A9BABCCD-5D2C-F0CD-227D-CD7A7510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c1930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C2AB663-0530-2D3B-9F89-13EFF0197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Pacific Fruit Express</a:t>
            </a:r>
            <a:br>
              <a:rPr lang="en-US" altLang="en-US"/>
            </a:br>
            <a:r>
              <a:rPr lang="en-US" altLang="en-US"/>
              <a:t>iced boxcars - produce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FBDB7BB5-C203-5E22-BD97-B2E3BCDE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68032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F65B6C7-9751-DFDB-C538-0E1AF11BC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Pacific Fruit Express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2D0459C0-8BB5-A5E0-7B29-5C789EE7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0"/>
            <a:ext cx="684053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3A48CC3-23F8-1108-0F82-8D80B2310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Pacific Fruit Express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E5C521-A76D-ECAF-2BD8-1724AF34A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8DDD96F2-D380-E047-B271-16BF35D0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232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31F2CE6-83FD-D074-3FC2-C4231B79F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Roadamite oil</a:t>
            </a: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D9C74C4B-2DB9-DD62-B4A5-95E2144A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6341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D5D9DB9-3902-D8B0-C754-FF4C9171A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Roadamite oil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8F09A34-07B5-10EC-9F76-7C2D8AEEF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F0AA340F-A878-8084-D141-D2775C8A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1915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5C170F-C422-4F1B-0308-566B23687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/>
              <a:t>Sugar Mill Highline, 1920s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60B48004-ABAD-869A-17FC-C665AED7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0391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38BC3D-B849-305D-AEB2-C855FE7B4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Roadamite oil train</a:t>
            </a:r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9867946F-110D-383C-D290-18C6D0EE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4188"/>
            <a:ext cx="675322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7ED965A-E357-7E79-0881-16717D3B6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Servicemen transported, 1940s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256E7839-DE1C-8D46-DF6E-B528367FA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619442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72B4BA7-67F9-FC15-43C9-D3DBDBA8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B8B7C50-9EB3-70BC-B30B-722187C83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1295400" cy="3276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>Yard about 1941</a:t>
            </a:r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4F3E9907-EC2D-A595-31C9-A742A6E8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752475"/>
            <a:ext cx="71532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62BE960-87F2-DD55-87DF-C9AC58711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1948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1B24188B-D0D8-3552-2146-E823D049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8638"/>
            <a:ext cx="701516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5855005-CF4B-BAC6-42BD-D3F90D481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10E5E44D-9F45-E99F-4B58-27F57E1A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46720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id="{AF310876-CFDE-5B06-2633-38E53F5C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19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1952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B2DC325-C476-B80B-C5A2-98E9ECDFC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11F04AF-AF58-74CD-9D8D-177FA10AA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1952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59326E99-532E-AC31-7911-85E7DE5C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5481638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696B8B8-05AB-7152-5D4B-317FFCECE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305985C-F8FB-8CEA-4570-1C96EB1C8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1524000" cy="3505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>Diesel and steam 1958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40A91D1C-A22E-A9EE-AC71-6C93B065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6858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48097BBC-7FEE-4D1D-D1EF-175A6E3E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62484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B4993785-0C21-DFE8-332E-17AD0950F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1447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Too dark to be yellow.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1960s.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51AB026-886C-5EEC-50FB-CFDCE6B4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6858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1CF50595-DA9F-C893-209B-8583A119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Yard and Enginehouse 1966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B5746E3-5EBD-1D2B-1A09-047771419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/>
              <a:t>Sugar Mill Highline, 1982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FA5548F-9752-86DE-05AF-94E15F3E6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73516224-90C0-E3D1-59F2-FF6776A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85CE104-6F23-3C05-A656-D892A550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Sugar beet gondolas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32002970-A043-8BDD-99FA-A563389A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65313"/>
            <a:ext cx="66421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8A0795A-1DD9-F6C8-AAC1-2BA616D31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Sugar Mill 1982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FC873222-A2C4-057F-C660-3AC647BB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5138"/>
            <a:ext cx="7081838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FE820E5-B861-E8D7-BCEB-27D4EBA99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1998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D8681474-B092-908C-FBA0-F2C0C7D6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81513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A0C6EC-8A20-9ECC-5643-41246712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FC625A30-1DCA-B5C8-09D3-FFB10AFC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656431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5">
            <a:extLst>
              <a:ext uri="{FF2B5EF4-FFF2-40B4-BE49-F238E27FC236}">
                <a16:creationId xmlns:a16="http://schemas.microsoft.com/office/drawing/2014/main" id="{B3572918-13F6-3482-639C-260D8005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1998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222A23F-3A0C-F7C9-C7F4-11846500D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SMVRR</a:t>
            </a: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CD58AEA5-3DC5-11E4-A23A-9920DDDD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85950"/>
            <a:ext cx="67818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735D0B-FCC7-FE04-3165-F4AAF4BAF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353FA31-6151-0963-191C-AB1AD4A96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1981200" cy="3352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>Conductor and brakeman!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BAD2D88B-E25F-8396-B728-B506733C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57912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6D2012B-0E5C-2F0F-5214-99CFFBBC4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No. 1801</a:t>
            </a: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032426E0-BE74-143D-E0CD-D288B153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1534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7311377-1BCA-29BD-F2E6-37E0F4FC8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553200" cy="1447800"/>
          </a:xfrm>
        </p:spPr>
        <p:txBody>
          <a:bodyPr/>
          <a:lstStyle/>
          <a:p>
            <a:pPr eaLnBrk="1" hangingPunct="1"/>
            <a:r>
              <a:rPr lang="en-US" altLang="en-US"/>
              <a:t>Spotting hopper cars</a:t>
            </a:r>
            <a:br>
              <a:rPr lang="en-US" altLang="en-US"/>
            </a:br>
            <a:r>
              <a:rPr lang="en-US" altLang="en-US"/>
              <a:t>at Conoco</a:t>
            </a: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7CFC0316-ADD5-45BE-477D-C61BF8A6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28788"/>
            <a:ext cx="64770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42EBE51-006B-4A0E-65A5-F5C2DF78D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/>
              <a:t>GP9 Diesel Locomotive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924EB97A-14B0-B203-DCC1-B741616E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5925"/>
            <a:ext cx="6553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ED813A7-C4C4-EBD4-3EE2-65551073E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A388511C-CE50-1A4D-AACE-044DE30A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00"/>
            <a:ext cx="9144000" cy="70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639BD24-FCCC-1BAC-708B-652478EFE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89553B-5BEB-F916-1BA1-BC47875F5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19050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>Betteravia early 1900s</a:t>
            </a:r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r>
              <a:rPr lang="en-US" altLang="en-US"/>
              <a:t>Sugar Mill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D18D358-8EF4-2EC5-2EE3-84891361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9888"/>
            <a:ext cx="6710363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13F26E-02E1-5B88-37B8-617F3532E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/>
              <a:t>Sugar beet horse team</a:t>
            </a:r>
            <a:br>
              <a:rPr lang="en-US" altLang="en-US"/>
            </a:br>
            <a:r>
              <a:rPr lang="en-US" altLang="en-US"/>
              <a:t>in town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7C807FCC-31EF-13AC-2138-E3084A7B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9770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D40334-083D-16EE-33ED-79882E984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DA13887-62FE-3996-3F79-CE04847E3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Feedlots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B29AD9B-89F6-8630-B4DA-081DC728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508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08FFABA-688C-9B7D-0D52-DA35BB6E9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248400" cy="1143000"/>
          </a:xfrm>
        </p:spPr>
        <p:txBody>
          <a:bodyPr/>
          <a:lstStyle/>
          <a:p>
            <a:pPr eaLnBrk="1" hangingPunct="1"/>
            <a:r>
              <a:rPr lang="en-US" altLang="en-US"/>
              <a:t>Loading cattle onto boxcars at the feedlots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22C698D6-6D53-CFC7-B40B-1FF2BBB1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71675"/>
            <a:ext cx="651986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A448F24-1BDE-4300-5F2B-37B1B47ED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Feedlot carts on rails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D67033C9-7F76-7FA1-C908-B9E58D8B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16100"/>
            <a:ext cx="709612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183</Words>
  <Application>Microsoft Office PowerPoint</Application>
  <PresentationFormat>On-screen Show (4:3)</PresentationFormat>
  <Paragraphs>52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Times New Roman</vt:lpstr>
      <vt:lpstr>Arial</vt:lpstr>
      <vt:lpstr>Default Design</vt:lpstr>
      <vt:lpstr>Sugar Mill, 1899</vt:lpstr>
      <vt:lpstr>Sugar beets dumped from carts to railroad cars, 1920s</vt:lpstr>
      <vt:lpstr>Sugar Mill Highline, 1920s</vt:lpstr>
      <vt:lpstr>Sugar beet gondolas</vt:lpstr>
      <vt:lpstr>PowerPoint Presentation</vt:lpstr>
      <vt:lpstr>Sugar beet horse team in town</vt:lpstr>
      <vt:lpstr>PowerPoint Presentation</vt:lpstr>
      <vt:lpstr>Loading cattle onto boxcars at the feedlots</vt:lpstr>
      <vt:lpstr>Feedlot carts on rails</vt:lpstr>
      <vt:lpstr>PowerPoint Presentation</vt:lpstr>
      <vt:lpstr>Roadamite oil train 1890-1929</vt:lpstr>
      <vt:lpstr>1920s</vt:lpstr>
      <vt:lpstr>1920s</vt:lpstr>
      <vt:lpstr>SMVRR office built 1920s</vt:lpstr>
      <vt:lpstr>Yard area, 1925</vt:lpstr>
      <vt:lpstr>1925</vt:lpstr>
      <vt:lpstr>Depot - 1925</vt:lpstr>
      <vt:lpstr>No. 21 in 1925</vt:lpstr>
      <vt:lpstr>Capt. Hancock’s Car</vt:lpstr>
      <vt:lpstr>Enginehouse construction 1925-1926</vt:lpstr>
      <vt:lpstr>PowerPoint Presentation</vt:lpstr>
      <vt:lpstr>PowerPoint Presentation</vt:lpstr>
      <vt:lpstr>Yard and Enginehouse 1927</vt:lpstr>
      <vt:lpstr>Enginehouse, days of steam</vt:lpstr>
      <vt:lpstr>Pacific Fruit Express iced boxcars - produce</vt:lpstr>
      <vt:lpstr>Pacific Fruit Express</vt:lpstr>
      <vt:lpstr>Pacific Fruit Express</vt:lpstr>
      <vt:lpstr>Roadamite oil</vt:lpstr>
      <vt:lpstr>Roadamite oil</vt:lpstr>
      <vt:lpstr>Roadamite oil train</vt:lpstr>
      <vt:lpstr>Servicemen transported, 1940s</vt:lpstr>
      <vt:lpstr>PowerPoint Presentation</vt:lpstr>
      <vt:lpstr>1948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Sugar Mill Highline, 1982</vt:lpstr>
      <vt:lpstr>Sugar Mill 1982</vt:lpstr>
      <vt:lpstr>1998</vt:lpstr>
      <vt:lpstr>PowerPoint Presentation</vt:lpstr>
      <vt:lpstr>Today’s SMVRR</vt:lpstr>
      <vt:lpstr>PowerPoint Presentation</vt:lpstr>
      <vt:lpstr>No. 1801</vt:lpstr>
      <vt:lpstr>Spotting hopper cars at Conoco</vt:lpstr>
      <vt:lpstr>GP9 Diesel Locomotive</vt:lpstr>
      <vt:lpstr>PowerPoint Presentation</vt:lpstr>
    </vt:vector>
  </TitlesOfParts>
  <Company>JF2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Foster</dc:creator>
  <cp:lastModifiedBy>Jamie Foster</cp:lastModifiedBy>
  <cp:revision>48</cp:revision>
  <dcterms:created xsi:type="dcterms:W3CDTF">2002-01-16T04:05:09Z</dcterms:created>
  <dcterms:modified xsi:type="dcterms:W3CDTF">2022-11-09T21:43:57Z</dcterms:modified>
</cp:coreProperties>
</file>