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9" r:id="rId4"/>
    <p:sldId id="270" r:id="rId5"/>
    <p:sldId id="257" r:id="rId6"/>
    <p:sldId id="271" r:id="rId7"/>
    <p:sldId id="267" r:id="rId8"/>
    <p:sldId id="268" r:id="rId9"/>
    <p:sldId id="284" r:id="rId10"/>
    <p:sldId id="285" r:id="rId11"/>
    <p:sldId id="282" r:id="rId12"/>
    <p:sldId id="283" r:id="rId13"/>
    <p:sldId id="261" r:id="rId14"/>
    <p:sldId id="262" r:id="rId15"/>
    <p:sldId id="260" r:id="rId16"/>
    <p:sldId id="272" r:id="rId17"/>
    <p:sldId id="273" r:id="rId18"/>
    <p:sldId id="259" r:id="rId19"/>
    <p:sldId id="263" r:id="rId20"/>
    <p:sldId id="274" r:id="rId21"/>
    <p:sldId id="275" r:id="rId22"/>
    <p:sldId id="288" r:id="rId23"/>
    <p:sldId id="276" r:id="rId24"/>
    <p:sldId id="265" r:id="rId25"/>
    <p:sldId id="286" r:id="rId26"/>
    <p:sldId id="264" r:id="rId27"/>
    <p:sldId id="277" r:id="rId28"/>
    <p:sldId id="266" r:id="rId29"/>
    <p:sldId id="278" r:id="rId30"/>
    <p:sldId id="279" r:id="rId31"/>
    <p:sldId id="280" r:id="rId32"/>
    <p:sldId id="281" r:id="rId33"/>
    <p:sldId id="287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70101" autoAdjust="0"/>
  </p:normalViewPr>
  <p:slideViewPr>
    <p:cSldViewPr>
      <p:cViewPr varScale="1">
        <p:scale>
          <a:sx n="60" d="100"/>
          <a:sy n="60" d="100"/>
        </p:scale>
        <p:origin x="256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1CFEFA2-F42A-7B3E-3B73-24788B9DEB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0A70428-E1A0-D58E-A100-7359C2E1C05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3567A544-5CC5-625A-2306-336185C31B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F722568-EC35-7D90-9FF5-59B7C30AD1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29F8AE9C-A130-4213-9E0E-6BFE8DD1829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48D29C0-4BCD-08AA-EFBB-CA250461CB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7FC467A-65FE-D060-8AB8-F27FE1B552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FAAC97-3917-B058-4393-A7E09D59A7B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B1BEAF0-D9BC-7EAF-CF0F-46F52BD54E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03EC5190-1FE8-889C-888D-62EEB1AA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3F16AEFD-FBA4-47F8-89D1-94A10CC5F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05C6CE9E-8DD6-41A7-86AB-C00348BD7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F7D72CE-0063-FA33-441D-3FB673050C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B66780-9FCF-488A-8CF6-49C36490C44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4F739CB-B34C-36F7-E45C-21761A96DD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4482EB3-5B00-CCB1-5652-CF3321DE2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Idea of “tracks” goes back 2000 years to the Greeks.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By 1550, German miners were using horse-drawn wagons with flanged wheels on tracks.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6F6047C-204B-2B69-29A7-C918584EB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381705-D298-48A7-8EA8-76F69A62754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2EC50CA-B16C-4446-33C6-6CA61A58C6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124D492-2EE1-F368-13A2-88496025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Red = hot pressurized steam.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Blue = cooled exhaust steam.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C211AA7-9F8F-59B7-E721-3BC66F24C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832262-D27D-454C-A3D9-728C36ACB6B2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961A15E-A9AB-8881-5C1F-B72477B000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804D53D-0F4D-D48A-A692-651BD4EDA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3A8BB0B-7A3E-510E-B2C5-9A4FE3489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05F976-5F77-49B0-A3C1-4AA6893AA55D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9B40329-34A8-4B89-1357-47028ED3F2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6FB2681-8A5F-FE83-74E8-CA7D36522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43C64B8-6800-FCBA-0597-02C71C4C2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A9A0EE-EC68-41C6-A828-08CAD9FDD3E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D8E56DA-2918-C072-0699-C7D1D4C3F2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521FBF2-F656-B678-88AC-C1D7B45B6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The “Pioneer” was the first locomotive in Chicago.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Passengers and goods now readily moved easily across great distances.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B9FF806-E3D1-FA2A-047F-FF735609C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47F212-8481-43ED-84D3-C710B798128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AD5891E-56C7-3624-2BF9-A4CDCFA72D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0EE0CDE-1ED7-0499-3653-EA44355C6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Pictured here is an old loop-and-pin coupling system that required the brakeman to get between the cars and risk fingers, hands, arms, and even life itself.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automatic modern coupler greatly reduced injury and other mishaps.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A390425-2CC5-E56D-F40F-AD8D311BC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FBA622-6EDC-4803-A81A-F379C776B89D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BCDA507-30A9-1A4E-B310-48235D9ED5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4F5B9B4-4F6A-3AAC-012C-9A1F65564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Abraham Lincoln signed the Pacific Railroad Act of 1862 permitting the first transcontinental railroad.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Union Pacific went west from Omaha 1038 miles.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Central Pacific went east from Sacramento 742 miles.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1927019-E69F-58C8-E3B3-F8DFE5D0F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A43F22-04F6-4B7B-B145-5AB7606F710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B67B957-6074-8764-06C2-CBAD9C62A0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C1E84A0-8DEA-1880-829A-64D286C93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Trackage in 1860 was about 30,000 miles.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Trackage in 1900 was about 201,000 miles.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There are now 5 transcontinental railroad routes.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13FA3DC-1D5D-3160-0951-EFE1E29A0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7F7761-4850-4EAF-A4F4-E476CA2D971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5F319D2-C580-2F6A-051F-53C513E39E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BA5F92E-C9C0-C29E-135C-2CD7BCAF9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The Southern Pacific was one of the premier railroads of the west.</a:t>
            </a:r>
          </a:p>
          <a:p>
            <a:pPr eaLnBrk="1" hangingPunct="1"/>
            <a:r>
              <a:rPr lang="en-US" altLang="en-US" sz="2400"/>
              <a:t>Founded 1865.</a:t>
            </a:r>
          </a:p>
          <a:p>
            <a:pPr eaLnBrk="1" hangingPunct="1"/>
            <a:r>
              <a:rPr lang="en-US" altLang="en-US" sz="2400"/>
              <a:t>Ultimately merged with the Union Pacific Railroad on 9/11/1996.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B7679F1-35DA-7E7C-E9BE-053C17699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CB0CA0-5967-4940-A37F-95D156B60EF2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7C774E4-2FA8-0F9E-D2A0-8C628BBCEE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A648BB5-866C-104A-6822-8461D9D4D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Note the concentration of railroads in the east compared to the west.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7AB32F0-5A6C-7335-1D48-4387368CF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81E432-73DC-4F36-8C9E-6DE6F851C40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15B92A0-0420-50ED-56F7-EAE5ECE318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C57F915-D194-191F-344A-972253D5E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The Isabella Pullman observation car.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“Palaces on Wheels”.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FA4FCED-8D26-D415-B247-D20E7DDC6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B37994-71EF-47AF-A920-F7D7719612D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23544ED-5EA6-B920-5E11-F73B9980AE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DBA46E4-8604-772C-D226-362F403B6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Iron replaces wood for the rails and wheels.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3990951-7C27-DB20-0A34-7A66F9F74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E1F3E4-F5A8-4712-A08F-D34615B45115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EB49E9C-975F-A93B-8FC9-70D82E4D94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82A08AF-9462-3846-7AA1-77AA123A9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NY Central and Hudson River RR No. 999 broke a speed record (though unverified):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112.5mph over 1 mile</a:t>
            </a:r>
          </a:p>
          <a:p>
            <a:pPr eaLnBrk="1" hangingPunct="1"/>
            <a:r>
              <a:rPr lang="en-US" altLang="en-US" sz="2400"/>
              <a:t>102.8mph over 5 miles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0708213-C220-B640-461D-FEAFD9B65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953900-70C9-4C15-9648-BEADC4F32B6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2C67C31-A79E-1894-673E-1A757B3B71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2CB4AF9-1E1D-8D48-7AD2-A59A8DF28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April 30, 1900</a:t>
            </a:r>
          </a:p>
          <a:p>
            <a:pPr eaLnBrk="1" hangingPunct="1"/>
            <a:r>
              <a:rPr lang="en-US" altLang="en-US" sz="2400"/>
              <a:t>The “Cannonball”, really the “Chicago Fast Mail”.</a:t>
            </a:r>
          </a:p>
          <a:p>
            <a:pPr eaLnBrk="1" hangingPunct="1"/>
            <a:r>
              <a:rPr lang="en-US" altLang="en-US" sz="2400"/>
              <a:t>John Luther ("Casey") Jones was the only casualty in a train wreck caused by equipment failures preventing a proper “meet” from taking place.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3794F6F-5D1A-8B7A-D790-035A34EE3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48EBDB-0B24-4611-A906-CC6B7310DDB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83CB0B5-C056-DC58-0433-E64037E6CB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B5FA253-7CF5-91D0-6206-EE3DFA7BD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Diesel electric locomotives are developed.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Though not initially successful, they eventually replaced steam.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819E87B-963C-24B3-EA17-55C6E70A9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D7BD96-5FD7-42F5-83A4-0F38F9BC512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8703511-ADF5-B25C-3C07-46B4600311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7EB8AB3-D3F3-E506-1772-4A440E360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Movement of people and goods is critical to military operations.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“Troop Trains” moved soldiers all over this country during World Wars I and II.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0406A3E-6DCB-CDA3-8A45-3B53720D5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C997B5-5013-4BA8-8AE0-91A71D73DA0B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825F713-F8A2-CF8A-43A0-FD8192C5A8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BC0EB9E-C8A9-683D-796B-2145DC79F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7C837F-00F8-1736-18AE-C46AB6782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4F1B1A-B68C-4671-AF5F-865249795ED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03FB214-95DF-DA9C-E031-5D0760433D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7EDA5DD-0243-6A10-DBD3-4DD9FAE84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95C8ADF-22C5-5654-434D-13C59321D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E510EC-E211-4215-9853-F0A3902833D8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1BC5E1C-4FAA-114D-5D14-ECB5712766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E5DAD46-2E22-0808-FDE0-50A7AE0CA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2AA51E5-D87F-33D0-6B77-3AC002D3E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D78F97-1434-4EC9-9F2B-BDB5D9FF0982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5291F70-F96A-3197-DEF0-6F03FE6FE5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9895256-45A6-0A8D-A549-1B9E7B773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C01DBAE-66F0-E0EB-0E79-153311F2C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9166FF-22D0-4D2B-BDB0-06CE01B017A0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1B049B3-BFE7-9509-AC2C-1DCB50C803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572ABCE-84BF-4328-7F18-672C258F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“Excursions” are trains “just for fun”.</a:t>
            </a:r>
          </a:p>
          <a:p>
            <a:pPr eaLnBrk="1" hangingPunct="1"/>
            <a:r>
              <a:rPr lang="en-US" altLang="en-US" sz="2400"/>
              <a:t>Railroading fans are re-invigorating the use of some trains.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E62FFB3-1D3A-573E-4272-66F7A1C87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469095-33AE-4327-A99F-E5B6EEA1D782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80F354-244F-E8EF-3E2E-327783F023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F612562-6900-D79D-7257-E75915644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UP distinctive yellow with red markings.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761F6CF-4C37-A4BF-4660-FE6876AF8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365223-D7CE-4BF5-B2AE-D5782B832F5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A646519-CDA1-0E04-DDCA-A20DF20695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1517E7F-598B-B1B1-8DBB-4F147E0A9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February 22, 1804 – world’s first steam locomotive pulls 10 tons of iron, 70 men, and 5 extra wagons for 9 miles.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Some features in this first loco were still in use 150 years later.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CC4F3F1-9372-CDFF-2AA5-6D862FE80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55B0B2-5131-4BF4-86BA-930A427622A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1106C25B-3F49-F8D4-DA3A-B78F97B657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CAB2F513-0CB7-4767-6339-8E71F6A17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AA7A758-FEBE-58A7-8BBB-9398F4690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0269C0-E0DC-4959-8FF2-C180B65822A5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775D964-1AA5-6A56-B2D5-E6F3991D06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8DC7FCF-F412-2EC8-4069-F03C8C787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EAB9145-463A-5D6A-6E84-AC95E793A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1C85A4-45D1-41D1-A664-6D06F5D2F8CD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72D9692-F17F-1019-F5F0-7C8B855AF9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93F7B11-F09E-EC4E-8EF0-2A808A1DA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The flame boarded the train in Guadalupe during the evening of January 15, 2002 after being run through Santa Maria.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574A4C8-815C-FB53-BC29-6F2932113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10EFBE-21AC-4857-A50B-B2A5EB4ED5A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340E7D6-CB24-8AD7-0075-0AD6443308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96DF85E-2702-78DB-BDDD-B125CB2DF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Colonel John Stevens</a:t>
            </a:r>
          </a:p>
          <a:p>
            <a:pPr eaLnBrk="1" hangingPunct="1"/>
            <a:r>
              <a:rPr lang="en-US" altLang="en-US" sz="2400"/>
              <a:t>Hudson Terrace</a:t>
            </a:r>
          </a:p>
          <a:p>
            <a:pPr eaLnBrk="1" hangingPunct="1"/>
            <a:r>
              <a:rPr lang="en-US" altLang="en-US" sz="2400"/>
              <a:t>Hoboken, NJ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42E8EEA-BA5D-E082-6982-2DB7973DA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A89749-186C-469F-AFDD-7D0142B0777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CB24725-C5C3-E778-E7C5-9C3CE4A34B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EF8DCDD-23D5-E344-8706-30595DB85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Built in NY in 6 weeks for the B&amp;O Railroad.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Hauled 36 passengers at 18mph in August 1830.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In the early days of steam locomotives, they were often pitted against horse teams, and lost some of the first races.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5563707-4361-66AA-2AC9-87EEEDB2C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00E682-7B94-40CB-8F7B-C3272A28DBA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F63FD4D-986C-E1B6-7C42-4CA729418E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5B52AC4-D48F-6E9E-0F13-4637EFDE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First loco with a bell, headlight, and cowcatcher.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Ran until 1866.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Assembled by a man unfamiliar with locos and without benefit of a manual after parts were shipped from England to New Jersey.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E1303A7-8D6D-2A7F-45C8-FBCBA25C6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AB4ECC-E643-46AC-9CDA-30C6DD59E3D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09B9F82-5718-684E-0203-A54EA31E8E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50665C0-FA19-18F2-7A20-E2FB1B313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York, Pennsylvania.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Note stagecoach-like passenger cars.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15375F3-3B46-03DB-FEF9-6EE281A3B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F08D64-530F-4C42-8883-CADA9DD1E18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999611F-3BF5-4C09-CB8D-02F6CD9A8F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5E5CAF7-713E-AEB7-C7A3-73A7A5182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Early rail systems were combined with canals and other waterways.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F3E24A6-AF09-4840-E729-226248DA1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AE68AF-FF50-4BF3-B27F-9E8D0B6C80AD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99F6DAD-2285-CF09-1CBE-AE52E68318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6BF05D5-A4A3-8A88-559E-7FCF5FE08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2400"/>
              <a:t>Burned coal, wood, or oil to make fire.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Fire boils water to make steam.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Steam pressure drives the pistons in the valves.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pistons are attached to the drive wheels.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02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02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76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25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5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10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2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15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90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79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58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1825F3-BF00-B56E-645A-D2E2020F8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7716FD-C7CA-9E36-D231-2B80E35B7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>
            <a:extLst>
              <a:ext uri="{FF2B5EF4-FFF2-40B4-BE49-F238E27FC236}">
                <a16:creationId xmlns:a16="http://schemas.microsoft.com/office/drawing/2014/main" id="{9F2E4934-FAC9-C108-56C1-78750997A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335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200B01FA-4674-F2CE-8158-F2ED88A7E6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6096000"/>
            <a:ext cx="77724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chemeClr val="tx2"/>
                </a:solidFill>
              </a:rPr>
              <a:t>A Brief History of Railroading</a:t>
            </a:r>
          </a:p>
        </p:txBody>
      </p:sp>
      <p:sp>
        <p:nvSpPr>
          <p:cNvPr id="1030" name="Line 9">
            <a:extLst>
              <a:ext uri="{FF2B5EF4-FFF2-40B4-BE49-F238E27FC236}">
                <a16:creationId xmlns:a16="http://schemas.microsoft.com/office/drawing/2014/main" id="{65156BC7-8D18-3FE1-90F2-8868E116F6B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33400" y="6019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A10A34D1-B6C0-8733-46C3-AB5494051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en-US"/>
          </a:p>
        </p:txBody>
      </p:sp>
      <p:pic>
        <p:nvPicPr>
          <p:cNvPr id="4099" name="Picture 6">
            <a:extLst>
              <a:ext uri="{FF2B5EF4-FFF2-40B4-BE49-F238E27FC236}">
                <a16:creationId xmlns:a16="http://schemas.microsoft.com/office/drawing/2014/main" id="{CB6F9337-4DBE-E66E-EF23-F344CB8C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3048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>
            <a:extLst>
              <a:ext uri="{FF2B5EF4-FFF2-40B4-BE49-F238E27FC236}">
                <a16:creationId xmlns:a16="http://schemas.microsoft.com/office/drawing/2014/main" id="{A91BFBD1-84C8-D3DA-7527-83C8DC84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36576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5122D1B7-1D67-63A3-91C8-FA8EAD85D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1550 – Horse drawn carts on timbers in Germany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326B8D-5061-3CF0-91D2-A79621144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/>
              <a:t>Watch it work...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4FB2F43C-B728-E5AF-7B1F-A48253A9C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376363"/>
            <a:ext cx="64690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F5F3E78-EBF1-A424-7AAA-DF0331CC8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400800" cy="1143000"/>
          </a:xfrm>
        </p:spPr>
        <p:txBody>
          <a:bodyPr/>
          <a:lstStyle/>
          <a:p>
            <a:pPr eaLnBrk="1" hangingPunct="1"/>
            <a:r>
              <a:rPr lang="it-IT" altLang="en-US"/>
              <a:t>Steam Locomotive </a:t>
            </a:r>
            <a:br>
              <a:rPr lang="it-IT" altLang="en-US"/>
            </a:br>
            <a:r>
              <a:rPr lang="it-IT" altLang="en-US"/>
              <a:t>Valve Gear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B1849380-083C-7DCB-E952-4D22A730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232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986BE5B-1A53-6DBA-744C-0460A6157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/>
              <a:t>Watch it work</a:t>
            </a:r>
            <a:br>
              <a:rPr lang="it-IT" altLang="en-US"/>
            </a:br>
            <a:endParaRPr lang="it-IT" altLang="en-US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BD9D0C6F-710C-50F1-E1C8-B69E33EB6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6950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AC2EBF7-9ED7-43E8-5035-D8EE1BDF7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1848 – Chicago &amp; North Western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BA4AA924-2F64-B642-D091-0879C718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3152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2A8A031-0BD0-7371-42E6-0DDD8707A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3124200" cy="3124200"/>
          </a:xfrm>
        </p:spPr>
        <p:txBody>
          <a:bodyPr/>
          <a:lstStyle/>
          <a:p>
            <a:pPr eaLnBrk="1" hangingPunct="1"/>
            <a:r>
              <a:rPr lang="en-US" altLang="en-US"/>
              <a:t>1868</a:t>
            </a:r>
            <a:br>
              <a:rPr lang="en-US" altLang="en-US"/>
            </a:br>
            <a:r>
              <a:rPr lang="en-US" altLang="en-US"/>
              <a:t>Automatic</a:t>
            </a:r>
            <a:br>
              <a:rPr lang="en-US" altLang="en-US"/>
            </a:br>
            <a:r>
              <a:rPr lang="en-US" altLang="en-US"/>
              <a:t>Coupler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E1A751C7-3BDA-E318-E4F2-EEDC1BBC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2132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79812011-AFE9-586A-7223-8A131ACD0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85D9BBD-9E06-1BB6-9462-D6923E6A9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en-US"/>
              <a:t>1869</a:t>
            </a:r>
            <a:br>
              <a:rPr lang="en-US" altLang="en-US"/>
            </a:br>
            <a:r>
              <a:rPr lang="en-US" altLang="en-US" sz="3200"/>
              <a:t>Transcontinental Railroad is complete</a:t>
            </a:r>
            <a:br>
              <a:rPr lang="en-US" altLang="en-US"/>
            </a:br>
            <a:r>
              <a:rPr lang="en-US" altLang="en-US"/>
              <a:t>Golden Spike</a:t>
            </a:r>
            <a:br>
              <a:rPr lang="en-US" altLang="en-US"/>
            </a:br>
            <a:r>
              <a:rPr lang="en-US" altLang="en-US" sz="3200"/>
              <a:t>Promontory, Utah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05475189-2978-B06E-0CA6-8FB6A0F2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111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7AA07FC1-FBBC-EAD3-97D6-5A0D0A08D8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844F8BD-ADCF-2F8C-796E-4B811FABD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pPr eaLnBrk="1" hangingPunct="1"/>
            <a:r>
              <a:rPr lang="en-US" altLang="en-US"/>
              <a:t>1869 – Golden Spike</a:t>
            </a:r>
            <a:br>
              <a:rPr lang="en-US" altLang="en-US"/>
            </a:br>
            <a:r>
              <a:rPr lang="en-US" altLang="en-US"/>
              <a:t>Re-enactment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4739BAA3-11C5-750E-3D9D-F3F93F5C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820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D07A4F2-716C-8C77-EE0B-935A8AF6A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/>
              <a:t>1883 – Southern Pacific RR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A73AF4EB-5D80-15C5-A297-0B8D6E400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1722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8CFB566-E0AD-E988-C638-FFBF41EC8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1890 U. S. Railroads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7AAAB54-B36D-7EFD-3E78-8CE78CEF2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B6996E08-996A-A37B-2074-DCD4E3DC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97038"/>
            <a:ext cx="62484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C9C0AD7-5515-9379-EAB9-8BEC13DCF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3505200" cy="3124200"/>
          </a:xfrm>
        </p:spPr>
        <p:txBody>
          <a:bodyPr/>
          <a:lstStyle/>
          <a:p>
            <a:pPr eaLnBrk="1" hangingPunct="1"/>
            <a:r>
              <a:rPr lang="en-US" altLang="en-US"/>
              <a:t>1890s</a:t>
            </a:r>
            <a:br>
              <a:rPr lang="en-US" altLang="en-US"/>
            </a:br>
            <a:r>
              <a:rPr lang="en-US" altLang="en-US"/>
              <a:t>Pullman</a:t>
            </a:r>
            <a:br>
              <a:rPr lang="en-US" altLang="en-US"/>
            </a:br>
            <a:r>
              <a:rPr lang="en-US" altLang="en-US"/>
              <a:t>Car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48700E54-1F60-733C-25E6-BB6CFDF1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08463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3896F96-D0FC-674D-EA65-27D0C9606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/>
              <a:t>1700s – early 1800s</a:t>
            </a:r>
            <a:br>
              <a:rPr lang="en-US" altLang="en-US"/>
            </a:br>
            <a:r>
              <a:rPr lang="en-US" altLang="en-US"/>
              <a:t>Horse Drawn Coaches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CD00FC8-9D46-2265-AC1D-D9601BA51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11BF8B6-CF28-AA66-4F0C-9B896AAD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010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E0F87F8-CE71-B1BA-25DC-200CD3C44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05000"/>
            <a:ext cx="1752600" cy="3810000"/>
          </a:xfrm>
        </p:spPr>
        <p:txBody>
          <a:bodyPr/>
          <a:lstStyle/>
          <a:p>
            <a:pPr eaLnBrk="1" hangingPunct="1"/>
            <a:r>
              <a:rPr lang="en-US" altLang="en-US"/>
              <a:t>1893</a:t>
            </a:r>
            <a:br>
              <a:rPr lang="en-US" altLang="en-US"/>
            </a:br>
            <a:r>
              <a:rPr lang="en-US" altLang="en-US" sz="2800"/>
              <a:t>New</a:t>
            </a:r>
            <a:br>
              <a:rPr lang="en-US" altLang="en-US" sz="2800"/>
            </a:br>
            <a:r>
              <a:rPr lang="en-US" altLang="en-US" sz="2800"/>
              <a:t>York</a:t>
            </a:r>
            <a:br>
              <a:rPr lang="en-US" altLang="en-US" sz="2800"/>
            </a:br>
            <a:r>
              <a:rPr lang="en-US" altLang="en-US" sz="2800"/>
              <a:t>Central</a:t>
            </a:r>
            <a:br>
              <a:rPr lang="en-US" altLang="en-US" sz="2800"/>
            </a:br>
            <a:r>
              <a:rPr lang="en-US" altLang="en-US" sz="2800"/>
              <a:t>112.5mph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AC1AD88C-F99D-5826-FE59-AFB19667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3451E65-A0A5-7FEC-7631-B0AC295C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/>
              <a:t>1900 – Casey Jones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FE2D4C64-D9A5-A353-4403-4DCEAFF8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620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5C4644D-BBCC-E50C-4947-A47D5D6EB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en-US" sz="3200">
                <a:solidFill>
                  <a:schemeClr val="tx1"/>
                </a:solidFill>
              </a:rPr>
              <a:t>THE BALLAD OF CASEY JONES </a:t>
            </a:r>
          </a:p>
        </p:txBody>
      </p:sp>
      <p:sp>
        <p:nvSpPr>
          <p:cNvPr id="47107" name="Text Box 4">
            <a:extLst>
              <a:ext uri="{FF2B5EF4-FFF2-40B4-BE49-F238E27FC236}">
                <a16:creationId xmlns:a16="http://schemas.microsoft.com/office/drawing/2014/main" id="{89A635B9-6BB6-C969-E820-46973E29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320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en-US" sz="1000"/>
              <a:t>Come all you rounders if you want to hear </a:t>
            </a:r>
          </a:p>
          <a:p>
            <a:pPr eaLnBrk="1" hangingPunct="1"/>
            <a:r>
              <a:rPr lang="it-IT" altLang="en-US" sz="1000"/>
              <a:t>A story 'bout a brave engineer, </a:t>
            </a:r>
          </a:p>
          <a:p>
            <a:pPr eaLnBrk="1" hangingPunct="1"/>
            <a:r>
              <a:rPr lang="it-IT" altLang="en-US" sz="1000"/>
              <a:t>Casey Jones was the rounder's name </a:t>
            </a:r>
          </a:p>
          <a:p>
            <a:pPr eaLnBrk="1" hangingPunct="1"/>
            <a:r>
              <a:rPr lang="it-IT" altLang="en-US" sz="1000"/>
              <a:t>"Twas on the Illinois Central that he won his fame.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Casey Jones, he loved a locomotive. </a:t>
            </a:r>
          </a:p>
          <a:p>
            <a:pPr eaLnBrk="1" hangingPunct="1"/>
            <a:r>
              <a:rPr lang="it-IT" altLang="en-US" sz="1000"/>
              <a:t>Casey Jones, a mighty man was he. </a:t>
            </a:r>
          </a:p>
          <a:p>
            <a:pPr eaLnBrk="1" hangingPunct="1"/>
            <a:r>
              <a:rPr lang="it-IT" altLang="en-US" sz="1000"/>
              <a:t>Casey Jones run his final locomotive </a:t>
            </a:r>
          </a:p>
          <a:p>
            <a:pPr eaLnBrk="1" hangingPunct="1"/>
            <a:r>
              <a:rPr lang="it-IT" altLang="en-US" sz="1000"/>
              <a:t>With the Cannonball Special on the old I.C.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Casey pulled into memphis on Number Four, </a:t>
            </a:r>
          </a:p>
          <a:p>
            <a:pPr eaLnBrk="1" hangingPunct="1"/>
            <a:r>
              <a:rPr lang="it-IT" altLang="en-US" sz="1000"/>
              <a:t>The engine foreman met him at the roundhouse door; </a:t>
            </a:r>
          </a:p>
          <a:p>
            <a:pPr eaLnBrk="1" hangingPunct="1"/>
            <a:r>
              <a:rPr lang="it-IT" altLang="en-US" sz="1000"/>
              <a:t>Said, "Joe Lewis won't be able to make his run </a:t>
            </a:r>
          </a:p>
          <a:p>
            <a:pPr eaLnBrk="1" hangingPunct="1"/>
            <a:r>
              <a:rPr lang="it-IT" altLang="en-US" sz="1000"/>
              <a:t>So you'll have to double out on Number One."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If I can have Sim Webb, my fireman, my engine 382, </a:t>
            </a:r>
          </a:p>
          <a:p>
            <a:pPr eaLnBrk="1" hangingPunct="1"/>
            <a:r>
              <a:rPr lang="it-IT" altLang="en-US" sz="1000"/>
              <a:t>Although I'm tired and weary, I'll take her through. </a:t>
            </a:r>
          </a:p>
          <a:p>
            <a:pPr eaLnBrk="1" hangingPunct="1"/>
            <a:r>
              <a:rPr lang="it-IT" altLang="en-US" sz="1000"/>
              <a:t>Put on my whistle that come in today </a:t>
            </a:r>
          </a:p>
          <a:p>
            <a:pPr eaLnBrk="1" hangingPunct="1"/>
            <a:r>
              <a:rPr lang="it-IT" altLang="en-US" sz="1000"/>
              <a:t>Cause I mean to keep her wailing as we ride and pray.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Casey Jones, mounted the cabin, </a:t>
            </a:r>
          </a:p>
          <a:p>
            <a:pPr eaLnBrk="1" hangingPunct="1"/>
            <a:r>
              <a:rPr lang="it-IT" altLang="en-US" sz="1000"/>
              <a:t>Casey Jones, with the orders in his hand. </a:t>
            </a:r>
          </a:p>
          <a:p>
            <a:pPr eaLnBrk="1" hangingPunct="1"/>
            <a:r>
              <a:rPr lang="it-IT" altLang="en-US" sz="1000"/>
              <a:t>Casey Jones, he mounted the cabin, </a:t>
            </a:r>
          </a:p>
          <a:p>
            <a:pPr eaLnBrk="1" hangingPunct="1"/>
            <a:r>
              <a:rPr lang="it-IT" altLang="en-US" sz="1000"/>
              <a:t>Started on his farewell Journey to the promised land.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They pulled out of Memphis nearly two hours late, </a:t>
            </a:r>
          </a:p>
          <a:p>
            <a:pPr eaLnBrk="1" hangingPunct="1"/>
            <a:r>
              <a:rPr lang="it-IT" altLang="en-US" sz="1000"/>
              <a:t>Soon they were speeding at a terrible rate. </a:t>
            </a:r>
          </a:p>
          <a:p>
            <a:pPr eaLnBrk="1" hangingPunct="1"/>
            <a:r>
              <a:rPr lang="it-IT" altLang="en-US" sz="1000"/>
              <a:t>And the people knew by the whistle's moan. </a:t>
            </a:r>
          </a:p>
          <a:p>
            <a:pPr eaLnBrk="1" hangingPunct="1"/>
            <a:r>
              <a:rPr lang="it-IT" altLang="en-US" sz="1000"/>
              <a:t>That the man at the throttle was Casey Jones.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Need more coal there, fireman Sim, </a:t>
            </a:r>
          </a:p>
          <a:p>
            <a:pPr eaLnBrk="1" hangingPunct="1"/>
            <a:r>
              <a:rPr lang="it-IT" altLang="en-US" sz="1000"/>
              <a:t>Open that door and heave it in. </a:t>
            </a:r>
          </a:p>
        </p:txBody>
      </p:sp>
      <p:sp>
        <p:nvSpPr>
          <p:cNvPr id="47108" name="Text Box 5">
            <a:extLst>
              <a:ext uri="{FF2B5EF4-FFF2-40B4-BE49-F238E27FC236}">
                <a16:creationId xmlns:a16="http://schemas.microsoft.com/office/drawing/2014/main" id="{5F465BA5-939E-3CAC-7A32-7DE679D26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838200"/>
            <a:ext cx="32766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en-US" sz="1000"/>
              <a:t>Give that shovel all you got </a:t>
            </a:r>
          </a:p>
          <a:p>
            <a:pPr eaLnBrk="1" hangingPunct="1"/>
            <a:r>
              <a:rPr lang="it-IT" altLang="en-US" sz="1000"/>
              <a:t>And we'll reach Canton on the dot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On April 30, 1900, that rainy morn, </a:t>
            </a:r>
          </a:p>
          <a:p>
            <a:pPr eaLnBrk="1" hangingPunct="1"/>
            <a:r>
              <a:rPr lang="it-IT" altLang="en-US" sz="1000"/>
              <a:t>Down in Mississippi near the town of Vaughan, </a:t>
            </a:r>
          </a:p>
          <a:p>
            <a:pPr eaLnBrk="1" hangingPunct="1"/>
            <a:r>
              <a:rPr lang="it-IT" altLang="en-US" sz="1000"/>
              <a:t>Sped the Cannonball Special only two minutes late </a:t>
            </a:r>
          </a:p>
          <a:p>
            <a:pPr eaLnBrk="1" hangingPunct="1"/>
            <a:r>
              <a:rPr lang="it-IT" altLang="en-US" sz="1000"/>
              <a:t>Traveling 70 miles an hour when they saw a freight.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The caboose number 83 was on the main line, </a:t>
            </a:r>
          </a:p>
          <a:p>
            <a:pPr eaLnBrk="1" hangingPunct="1"/>
            <a:r>
              <a:rPr lang="it-IT" altLang="en-US" sz="1000"/>
              <a:t>Casey's last words were "Jump, Sim, while you have the time. </a:t>
            </a:r>
          </a:p>
          <a:p>
            <a:pPr eaLnBrk="1" hangingPunct="1"/>
            <a:r>
              <a:rPr lang="it-IT" altLang="en-US" sz="1000"/>
              <a:t>"At 3:52 that morning came the fareful end, </a:t>
            </a:r>
          </a:p>
          <a:p>
            <a:pPr eaLnBrk="1" hangingPunct="1"/>
            <a:r>
              <a:rPr lang="it-IT" altLang="en-US" sz="1000"/>
              <a:t>Casey took his farewell trip to the promised land.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Casey Jones, he died at the throttle, </a:t>
            </a:r>
          </a:p>
          <a:p>
            <a:pPr eaLnBrk="1" hangingPunct="1"/>
            <a:r>
              <a:rPr lang="it-IT" altLang="en-US" sz="1000"/>
              <a:t>With the whistle in his hand. </a:t>
            </a:r>
          </a:p>
          <a:p>
            <a:pPr eaLnBrk="1" hangingPunct="1"/>
            <a:r>
              <a:rPr lang="it-IT" altLang="en-US" sz="1000"/>
              <a:t>Casey Jones, he died at the throttlle, </a:t>
            </a:r>
          </a:p>
          <a:p>
            <a:pPr eaLnBrk="1" hangingPunct="1"/>
            <a:r>
              <a:rPr lang="it-IT" altLang="en-US" sz="1000"/>
              <a:t>But we'll all see Casey in the promised land.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His wife and three children were left to mourn </a:t>
            </a:r>
          </a:p>
          <a:p>
            <a:pPr eaLnBrk="1" hangingPunct="1"/>
            <a:r>
              <a:rPr lang="it-IT" altLang="en-US" sz="1000"/>
              <a:t>The tragic death of Casey on that April morn. </a:t>
            </a:r>
          </a:p>
          <a:p>
            <a:pPr eaLnBrk="1" hangingPunct="1"/>
            <a:r>
              <a:rPr lang="it-IT" altLang="en-US" sz="1000"/>
              <a:t>May God through His goodness keep them by His grace </a:t>
            </a:r>
          </a:p>
          <a:p>
            <a:pPr eaLnBrk="1" hangingPunct="1"/>
            <a:r>
              <a:rPr lang="it-IT" altLang="en-US" sz="1000"/>
              <a:t>Till they all meet together in that heavenly place.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Casey's body lies buried in Jackson, Tennessee </a:t>
            </a:r>
          </a:p>
          <a:p>
            <a:pPr eaLnBrk="1" hangingPunct="1"/>
            <a:r>
              <a:rPr lang="it-IT" altLang="en-US" sz="1000"/>
              <a:t>Close beside the tracks of the old I.C. </a:t>
            </a:r>
          </a:p>
          <a:p>
            <a:pPr eaLnBrk="1" hangingPunct="1"/>
            <a:r>
              <a:rPr lang="it-IT" altLang="en-US" sz="1000"/>
              <a:t>May his spirit live forever throughout the land </a:t>
            </a:r>
          </a:p>
          <a:p>
            <a:pPr eaLnBrk="1" hangingPunct="1"/>
            <a:r>
              <a:rPr lang="it-IT" altLang="en-US" sz="1000"/>
              <a:t>As the greatest of all heroes of a railroad man. </a:t>
            </a:r>
          </a:p>
          <a:p>
            <a:pPr eaLnBrk="1" hangingPunct="1"/>
            <a:endParaRPr lang="it-IT" altLang="en-US" sz="1000"/>
          </a:p>
          <a:p>
            <a:pPr eaLnBrk="1" hangingPunct="1"/>
            <a:r>
              <a:rPr lang="it-IT" altLang="en-US" sz="1000"/>
              <a:t>Casey Jones, he died at the throttle, </a:t>
            </a:r>
          </a:p>
          <a:p>
            <a:pPr eaLnBrk="1" hangingPunct="1"/>
            <a:r>
              <a:rPr lang="it-IT" altLang="en-US" sz="1000"/>
              <a:t>Casey Jones, with the whistle in his hand. </a:t>
            </a:r>
          </a:p>
          <a:p>
            <a:pPr eaLnBrk="1" hangingPunct="1"/>
            <a:r>
              <a:rPr lang="it-IT" altLang="en-US" sz="1000"/>
              <a:t>Casey Jones, he died at the throttle, </a:t>
            </a:r>
          </a:p>
          <a:p>
            <a:pPr eaLnBrk="1" hangingPunct="1"/>
            <a:r>
              <a:rPr lang="it-IT" altLang="en-US" sz="1000"/>
              <a:t>But we'll all see Casey in the promised land.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E8F663D-1728-3DC7-3AB6-139158424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/>
              <a:t>1923 – Diesel Age Dawns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C1775B42-3E1A-C5DA-5371-3473C1C4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43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E10B8A00-6C0B-3E1B-00BA-D362B46F60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622200F-A83C-237B-83D2-9362F0E50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1942 – Troop Train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522A673B-4DD6-56E2-16C3-59C2308D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8674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DFC3AA2-F9A4-F1A0-3E81-B499D190F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858000" cy="1143000"/>
          </a:xfrm>
        </p:spPr>
        <p:txBody>
          <a:bodyPr/>
          <a:lstStyle/>
          <a:p>
            <a:pPr eaLnBrk="1" hangingPunct="1"/>
            <a:r>
              <a:rPr lang="it-IT" altLang="en-US"/>
              <a:t>1940s – Today</a:t>
            </a:r>
            <a:br>
              <a:rPr lang="it-IT" altLang="en-US"/>
            </a:br>
            <a:r>
              <a:rPr lang="it-IT" altLang="en-US"/>
              <a:t>Modern Diesel Locomotive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55BD4A86-5C70-1ACC-AFBC-C04CDE6E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15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93D05AA-EE16-5C4C-F9D1-59B1C1E17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/>
              <a:t>1955 – Streamlining</a:t>
            </a:r>
          </a:p>
        </p:txBody>
      </p:sp>
      <p:pic>
        <p:nvPicPr>
          <p:cNvPr id="54275" name="Picture 5">
            <a:extLst>
              <a:ext uri="{FF2B5EF4-FFF2-40B4-BE49-F238E27FC236}">
                <a16:creationId xmlns:a16="http://schemas.microsoft.com/office/drawing/2014/main" id="{C6D3BBAE-D66D-696E-B52A-247CB1CC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56388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967E437-9AA9-7EA6-6EE4-9F3447DBA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/>
              <a:t>1970 – Amtrak Is Born</a:t>
            </a:r>
            <a:br>
              <a:rPr lang="en-US" altLang="en-US"/>
            </a:br>
            <a:r>
              <a:rPr lang="en-US" altLang="en-US"/>
              <a:t>National Passenger Service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E8B9D3AE-94AD-A02E-819B-A0E4EF3B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8138"/>
            <a:ext cx="65532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6F3AB27D-E276-D406-52FB-F031FE0D7A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A92022D-8B7E-3BA1-EF26-A0518FD3F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/>
              <a:t>1980s – California Zephyr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6F62D421-3B47-A3BD-0018-4427830E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772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EF72910-DD15-1B29-C147-CFD58B279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1986 - Excursion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53610ED8-DBD5-5547-A0A7-4491871A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5088"/>
            <a:ext cx="8077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D9E40A7-9A3C-B8B6-F093-E23D09429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1804 / 1815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AC46B9D8-E59E-2F95-7612-82CE51B9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0207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222D291-C4E2-7CF9-A114-ECAF8845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37356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495A9B45-92E1-1E63-0B0A-B22221670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4F654C1-62EC-5849-8A71-DCAC6B331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/>
              <a:t>1990 – UP Diesel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2533E7A8-CF85-8222-7386-B3AEE81A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50988"/>
            <a:ext cx="66294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DE5DB08-5C63-9D79-DE91-19115DBBE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/>
              <a:t>2001 - Amtrak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3F227E6C-1002-D8CF-F51A-1D39970E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4963"/>
            <a:ext cx="65532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A37715D-9DDF-0F16-2618-B32B0B080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/>
              <a:t>2001 – Norfolk &amp; Western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A5C4A661-6DA0-75F9-1D7B-DEB2D083D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54163"/>
            <a:ext cx="66294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08C0A7F-B096-1C98-7C71-4A50C66EB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7400" y="3962400"/>
            <a:ext cx="2438400" cy="1143000"/>
          </a:xfrm>
        </p:spPr>
        <p:txBody>
          <a:bodyPr/>
          <a:lstStyle/>
          <a:p>
            <a:pPr eaLnBrk="1" hangingPunct="1"/>
            <a:r>
              <a:rPr lang="en-US" altLang="en-US"/>
              <a:t>2002 Olympic Torch Train</a:t>
            </a: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B7782B91-BD4C-A019-A0EB-8E60F2F3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8006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>
            <a:extLst>
              <a:ext uri="{FF2B5EF4-FFF2-40B4-BE49-F238E27FC236}">
                <a16:creationId xmlns:a16="http://schemas.microsoft.com/office/drawing/2014/main" id="{8118D976-1E00-167B-9179-62DB040D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2743200" y="304800"/>
            <a:ext cx="61849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D69DFEB-A0EC-8598-F987-F7E6E79FC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1825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24427366-91E1-20FF-769E-AE973580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477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7B0B60-A1DE-142E-DF21-5D89E60D8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8800" y="3810000"/>
            <a:ext cx="3505200" cy="1676400"/>
          </a:xfrm>
        </p:spPr>
        <p:txBody>
          <a:bodyPr/>
          <a:lstStyle/>
          <a:p>
            <a:pPr eaLnBrk="1" hangingPunct="1"/>
            <a:r>
              <a:rPr lang="en-US" altLang="en-US"/>
              <a:t>1829</a:t>
            </a:r>
            <a:br>
              <a:rPr lang="en-US" altLang="en-US"/>
            </a:br>
            <a:r>
              <a:rPr lang="en-US" altLang="en-US"/>
              <a:t>Tom Thumb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82E180-2D25-D34D-0FEF-D918D3B6F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en-U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23A25E6-E80A-DCD5-A7A7-4CA585EBA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3721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F60AA96D-F16B-DE6B-2C96-BAC849F2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E6CD80A0-890F-9B3F-68FB-C3F50E899F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54B3C7C-4A0A-CAA6-9142-215A75F13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1831 – John Bull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E8C780EC-20BC-954A-351C-1017BF54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315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5A897ABE-9D8D-F3B0-7793-ABE40D1F7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32D658-C407-0665-5C22-9B5E4DD27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1832 – the “Atlantic”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D41F4AA2-4045-BFA8-123D-E635AB25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9600"/>
            <a:ext cx="82296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B1786D-FAE5-5B0A-4A93-AA422AA29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/>
              <a:t>1835 – canal boat on incline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9DFC28ED-585A-ADD8-11B9-92E4ABA1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3075"/>
            <a:ext cx="8153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205508F-4D9F-E6AA-B7D4-0CF8D72B9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/>
              <a:t>Steam Locomotive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4627E4A0-ABE3-19E5-2402-BB9F3222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54864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1260</Words>
  <Application>Microsoft Office PowerPoint</Application>
  <PresentationFormat>On-screen Show (4:3)</PresentationFormat>
  <Paragraphs>203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Times New Roman</vt:lpstr>
      <vt:lpstr>Arial</vt:lpstr>
      <vt:lpstr>Default Design</vt:lpstr>
      <vt:lpstr>PowerPoint Presentation</vt:lpstr>
      <vt:lpstr>1700s – early 1800s Horse Drawn Coaches</vt:lpstr>
      <vt:lpstr>1804 / 1815</vt:lpstr>
      <vt:lpstr>1825</vt:lpstr>
      <vt:lpstr>1829 Tom Thumb</vt:lpstr>
      <vt:lpstr>1831 – John Bull</vt:lpstr>
      <vt:lpstr>1832 – the “Atlantic”</vt:lpstr>
      <vt:lpstr>1835 – canal boat on incline</vt:lpstr>
      <vt:lpstr>Steam Locomotive</vt:lpstr>
      <vt:lpstr>Watch it work...</vt:lpstr>
      <vt:lpstr>Steam Locomotive  Valve Gear</vt:lpstr>
      <vt:lpstr>Watch it work </vt:lpstr>
      <vt:lpstr>1848 – Chicago &amp; North Western</vt:lpstr>
      <vt:lpstr>1868 Automatic Coupler</vt:lpstr>
      <vt:lpstr>1869 Transcontinental Railroad is complete Golden Spike Promontory, Utah</vt:lpstr>
      <vt:lpstr>1869 – Golden Spike Re-enactment</vt:lpstr>
      <vt:lpstr>1883 – Southern Pacific RR</vt:lpstr>
      <vt:lpstr>1890 U. S. Railroads</vt:lpstr>
      <vt:lpstr>1890s Pullman Car</vt:lpstr>
      <vt:lpstr>1893 New York Central 112.5mph</vt:lpstr>
      <vt:lpstr>1900 – Casey Jones</vt:lpstr>
      <vt:lpstr>THE BALLAD OF CASEY JONES </vt:lpstr>
      <vt:lpstr>1923 – Diesel Age Dawns</vt:lpstr>
      <vt:lpstr>1942 – Troop Train</vt:lpstr>
      <vt:lpstr>1940s – Today Modern Diesel Locomotive</vt:lpstr>
      <vt:lpstr>1955 – Streamlining</vt:lpstr>
      <vt:lpstr>1970 – Amtrak Is Born National Passenger Service</vt:lpstr>
      <vt:lpstr>1980s – California Zephyr</vt:lpstr>
      <vt:lpstr>1986 - Excursion</vt:lpstr>
      <vt:lpstr>1990 – UP Diesel</vt:lpstr>
      <vt:lpstr>2001 - Amtrak</vt:lpstr>
      <vt:lpstr>2001 – Norfolk &amp; Western</vt:lpstr>
      <vt:lpstr>2002 Olympic Torch Train</vt:lpstr>
    </vt:vector>
  </TitlesOfParts>
  <Company>JF2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Foster</dc:creator>
  <cp:lastModifiedBy>Jamie Foster</cp:lastModifiedBy>
  <cp:revision>30</cp:revision>
  <dcterms:created xsi:type="dcterms:W3CDTF">2002-01-16T04:05:09Z</dcterms:created>
  <dcterms:modified xsi:type="dcterms:W3CDTF">2022-11-09T21:44:27Z</dcterms:modified>
</cp:coreProperties>
</file>